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atrick Hand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5T06:15:39.82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1 188,'55'0,"17"1,1-3,102-16,-129 12,0 2,79 4,28-3,-90-5,1-3,63-21,-8 3,-62 16,225-42,-229 50,80 3,-103 2,-3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5T06:15:40.0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1,'0'5,"-5"2,-2-1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5T06:15:40.55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95 238,'-3'3,"-1"-1,0 0,1 0,-1 0,0 0,0 0,0-1,-1 0,1 1,0-2,0 1,-1 0,-4-1,-24 7,103-22,-2-4,276-75,7 27,47 41,-106 11,-208 11,-42 3,41-6,-83 7,1 0,-1 0,0 0,1 0,-1 0,1 0,-1 0,0 0,1 0,-1 0,1 0,-1 0,0 0,1 0,-1 0,1-1,-1 1,0 0,1 0,-1 0,0-1,1 1,-1 0,0 0,1-1,-1 1,0 0,0-1,1 1,-1 0,0-1,0 1,0 0,0-1,1 1,-1-1,0 1,0 0,0-1,0 1,0-1,0 1,0 0,0-1,0 1,0-1,-6-6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6:16:29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471 1228 24575,'0'2'0,"0"1"0,0-1 0,1 1 0,-1-1 0,1 0 0,-1 1 0,1-1 0,0 1 0,0-1 0,0 0 0,1 0 0,-1 0 0,0 0 0,1 0 0,-1 0 0,1 0 0,0 0 0,0 0 0,0-1 0,0 1 0,0-1 0,0 1 0,0-1 0,0 0 0,0 0 0,5 2 0,6 1 0,0 0 0,1 0 0,25 2 0,-6-1 0,158 31 0,-171-34 0,0 0 0,1-2 0,-1 0 0,0-1 0,1-2 0,23-5 0,-12 3 0,47-3 0,542 9 0,-590-2 0,0-2 0,35-8 0,-32 4 0,52-2 0,12 9 0,-59 2 0,0-2 0,0-2 0,55-10 0,-47 4 0,-1 1 0,57 0 0,97 9 0,-69 0 0,-76-2 0,0 2 0,83 14 0,-50 0 0,103 23 0,-79-14 0,-63-16 0,56 19 0,-102-27 0,27 10 0,0-1 0,0-1 0,1-2 0,1-1 0,40 2 0,-25-7 0,185-4 0,-229 3 0,0-1 0,-1 1 0,1-1 0,0 1 0,-1-1 0,1 0 0,0 0 0,-1 0 0,1 0 0,-1 0 0,0-1 0,1 1 0,-1-1 0,0 0 0,0 1 0,0-1 0,0 0 0,0 0 0,0 0 0,-1-1 0,1 1 0,-1 0 0,1-1 0,0-2 0,1-5 0,0 0 0,0-1 0,-1 1 0,0-1 0,0-11 0,-2 13 0,1-1 0,0 1 0,1 0 0,0 0 0,0 0 0,7-15 0,-4 15 0,0-1 0,0 1 0,1 0 0,0 0 0,1 1 0,0 0 0,0 0 0,13-9 0,-18 15 0,9-7 0,0 1 0,0-1 0,-1-1 0,0 0 0,9-12 0,-17 19 0,-1 1 0,1 0 0,-1-1 0,1 1 0,-1-1 0,0 0 0,0 1 0,0-1 0,0 0 0,-1 1 0,1-1 0,-1 0 0,1 0 0,-1 0 0,0 0 0,0 0 0,0 1 0,-1-1 0,1 0 0,-1 0 0,1 0 0,-1 1 0,0-1 0,0 0 0,0 1 0,-1-1 0,1 1 0,-1-1 0,1 1 0,-1 0 0,0-1 0,-2-1 0,-1-1 0,0 0 0,-1 0 0,0 1 0,0 0 0,0 0 0,0 1 0,0-1 0,-14-3 0,-60-16 0,19 7 0,21 1 0,-51-28 0,-19-7 0,94 44 0,0 1 0,-1 0 0,0 2 0,1 0 0,-21-1 0,3 2 0,1 2 0,-1 2 0,1 1 0,-63 14 0,41-4 0,-1-1 0,0-4 0,-106 3 0,105-11 0,-1-3 0,-75-14 0,65 8 0,0 4 0,-136 5 0,80 2 0,105 0 0,0 0 0,0 2 0,0 0 0,1 1 0,0 1 0,0 0 0,-18 10 0,9-5 0,0-1 0,-30 8 0,-177 54 0,199-60 0,-8 6 0,30-12 0,0-1 0,0 0 0,0-1 0,0 0 0,-17 2 0,-106 17 0,90-15 0,-12 6 0,38-8 0,-1-1 0,-37 3 0,-8-7 0,44-2 0,1 1 0,-1 1 0,1 1 0,-31 7 0,12-1 0,-1-2 0,-1-1 0,1-2 0,-62-5 0,-44 4 0,122 0 0,0 1 0,0 1 0,-44 13 0,38-8 0,0-1 0,-1-2 0,0-1 0,0-2 0,0-1 0,-37-2 0,-7 1 0,-65-4 0,130 2 0,-1 0 0,1-1 0,0 0 0,-1-1 0,1 0 0,0-1 0,0 0 0,1-1 0,0 0 0,-18-12 0,12 3 0,11 11 0,0-1 0,0 0 0,1 0 0,-1 0 0,1-1 0,0 0 0,1 1 0,-1-1 0,1-1 0,0 1 0,0 0 0,0-1 0,1 0 0,0 1 0,0-1 0,-2-12 0,1-7 0,1 0 0,1 0 0,1 0 0,1-1 0,1 1 0,10-42 0,-8 50 0,1 1 0,1 0 0,0 0 0,1 1 0,1 0 0,0 0 0,1 1 0,0 0 0,1 0 0,1 1 0,12-12 0,-18 20 0,86-75 0,-78 70 0,0 0 0,1 1 0,1 1 0,0 0 0,19-7 0,-11 7 0,1 1 0,0 1 0,1 1 0,-1 1 0,1 1 0,41 1 0,585 3 0,-650-1 0,0 0 0,0 0 0,1 0 0,-1 0 0,0 0 0,1 0 0,-1 1 0,0-1 0,1 0 0,-1 1 0,0-1 0,0 0 0,1 1 0,-1 0 0,0-1 0,1 2 0,-1-2 0,-1 1 0,0-1 0,0 1 0,0-1 0,0 1 0,0-1 0,0 1 0,0-1 0,0 1 0,0-1 0,0 1 0,0-1 0,0 1 0,0-1 0,0 0 0,0 1 0,0-1 0,0 1 0,-1-1 0,1 1 0,0-1 0,0 1 0,-1-1 0,1 0 0,0 1 0,-1-1 0,1 0 0,-1 1 0,-39 33 0,27-25 0,-38 28 0,-1-2 0,-2-3 0,-98 43 0,80-41 0,25-13 0,-1-2 0,-66 16 0,110-34 0,-5 0 0,1 1 0,0 1 0,0 0 0,0 0 0,0 0 0,0 1 0,1 0 0,0 0 0,-11 9 0,18-13 0,0 0 0,0 0 0,0 0 0,0 0 0,0 1 0,0-1 0,0 0 0,0 0 0,0 0 0,0 0 0,-1 1 0,1-1 0,0 0 0,0 0 0,0 0 0,0 0 0,0 1 0,0-1 0,0 0 0,1 0 0,-1 0 0,0 0 0,0 1 0,0-1 0,0 0 0,0 0 0,0 0 0,0 0 0,0 1 0,0-1 0,0 0 0,1 0 0,-1 0 0,0 0 0,0 0 0,0 0 0,0 1 0,0-1 0,0 0 0,1 0 0,-1 0 0,0 0 0,0 0 0,0 0 0,0 0 0,1 0 0,-1 0 0,0 0 0,0 0 0,0 0 0,1 0 0,-1 0 0,0 0 0,0 0 0,0 0 0,0 0 0,1 0 0,-1 0 0,0 0 0,0 0 0,0 0 0,0 0 0,1 0 0,-1 0 0,0-1 0,17-1 0,21-10 0,-1-2 0,37-19 0,24-10 0,143-40-558,278-58-1,-101 62 462,-308 66 171,204 4 1,32 12 990,-465-4-1065,1 6 0,-167 28 0,145-7 0,-32 5 0,-187 61 0,348-88 0,6-4 0,1 1 0,-1 1 0,1-1 0,0 0 0,0 1 0,0 0 0,0 0 0,0 0 0,0 1 0,1-1 0,-1 1 0,1 0 0,0 0 0,-4 4 0,7-6 0,-1-1 0,1 0 0,0 1 0,0-1 0,0 0 0,0 0 0,-1 1 0,1-1 0,0 0 0,0 1 0,0-1 0,0 0 0,0 1 0,0-1 0,0 0 0,0 1 0,0-1 0,0 0 0,0 1 0,0-1 0,0 0 0,1 1 0,-1-1 0,0 0 0,0 0 0,0 1 0,0-1 0,0 0 0,1 1 0,-1-1 0,0 0 0,0 0 0,1 0 0,-1 1 0,0-1 0,0 0 0,1 0 0,-1 0 0,0 1 0,0-1 0,1 0 0,-1 0 0,0 0 0,1 0 0,-1 0 0,0 0 0,1 0 0,-1 0 0,0 0 0,1 0 0,-1 0 0,0 0 0,1 0 0,-1 0 0,0 0 0,1 0 0,21-3 0,107-37 0,-2 0 0,376-101 0,-489 134 0,-13 4 0,-25 4 0,-45 18-142,1 3 0,0 2 0,-76 40 0,38-16-201,97-44 298,-770 367-803,736-345 848,29-16 0,0-2 0,0 1 0,-1-2 0,-26 10 0,40-16 1,1-1 0,-1 0 0,1 0 0,0 1 0,-1-1 0,1 0 0,-1 0 0,1 0-1,-1 0 1,1 0 0,0 1 0,-1-1 0,1 0 0,-1 0 0,1 0 0,-1 0 0,1 0 0,-1 0 0,1 0-1,-1-1 1,1 1 0,-1 0 0,1 0 0,0 0 0,-1 0 0,1-1 0,-1 1 0,1 0 0,0 0 0,-1-1-1,1 1 1,-1 0 0,1-1 0,0 1 0,-1 0 0,1-1 0,-1 0 0,8-17 507,21-19 421,92-73-669,13-13-188,-120 110-72,1 0 0,1 1 0,0 1 0,1 0 0,0 1 0,1 1 0,0 0 0,0 2 0,0 0 0,1 0 0,0 2 0,1 0 0,22-2 0,106-28 0,-95 21 0,-17 7 0,0 3 0,0 0 0,0 2 0,62 6 0,-51-2 0,0-2 0,47-6 0,-70 3 0,55-8 0,102-1 0,-158 10 0,0 0 0,0-2 0,0-1 0,0 0 0,29-12 0,32-8 0,-57 17 0,41-17 0,16-5 0,-34 17 0,-4-1 0,2 3 0,-1 1 0,92-6 0,-115 13 0,1-1 0,0-1 0,-1-1 0,0 0 0,-1-2 0,1-1 0,21-12 0,-43 21 0,69-39 0,-52 28 0,-1 1 0,1 1 0,24-9 0,23-9 0,-50 20 0,0 0 0,1 1 0,0 1 0,0 1 0,21-4 0,-11 5 0,-16 3 0,-1 0 0,1-1 0,-1-1 0,1 0 0,-1 0 0,1 0 0,-1-2 0,0 1 0,0-1 0,-1 0 0,13-9 0,-20 13 0,-1 0 0,1 0 0,-1 0 0,1 0 0,-1-1 0,1 1 0,-1 0 0,0 0 0,1-1 0,-1 1 0,1 0 0,-1-1 0,0 1 0,1-1 0,-1 1 0,0 0 0,0-1 0,1 1 0,-1-1 0,0 1 0,0-1 0,0 1 0,0-1 0,1 1 0,-1 0 0,0-1 0,0 1 0,0-1 0,0 1 0,0-1 0,0 1 0,0-1 0,0 1 0,0-1 0,-1 1 0,1-1 0,0 1 0,0-1 0,0 1 0,0-1 0,-1 1 0,1-1 0,0 1 0,0 0 0,-1-1 0,1 1 0,0 0 0,-1-1 0,1 1 0,-1 0 0,1-1 0,0 1 0,-1 0 0,1-1 0,-1 1 0,1 0 0,-1 0 0,1 0 0,0 0 0,-1-1 0,1 1 0,-1 0 0,1 0 0,-1 0 0,0 0 0,-45-8 0,33 6 0,-315-51 0,323 52-136,0 1-1,0-2 1,0 1-1,0 0 1,0-1-1,0 0 1,0 0-1,1-1 0,-7-3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6:16:33.7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1443 497 24575,'2'-7'0,"0"1"0,1-1 0,-1 1 0,2-1 0,-1 1 0,1 0 0,6-8 0,7-7 0,1 1 0,1 1 0,1 1 0,0 1 0,1 0 0,1 2 0,46-24 0,-59 34 0,1 1 0,0 0 0,1 1 0,-1 0 0,1 0 0,-1 1 0,1 1 0,0 0 0,13 0 0,-16 1 0,0 0 0,0 1 0,1 0 0,-1 1 0,0-1 0,0 1 0,0 1 0,0 0 0,-1 0 0,1 0 0,-1 1 0,11 7 0,-14-7 0,-1 0 0,1 0 0,-1 0 0,0 0 0,-1 0 0,1 1 0,-1 0 0,0-1 0,0 1 0,0 0 0,-1 0 0,1 0 0,-1 0 0,0 0 0,-1 0 0,1 7 0,-1 1 0,0 0 0,0 0 0,-1 0 0,-1-1 0,-4 20 0,4-26 0,0 0 0,-1-1 0,0 1 0,0 0 0,-1-1 0,1 0 0,-1 1 0,0-2 0,0 1 0,-1 0 0,1-1 0,-1 0 0,0 0 0,-1 0 0,1 0 0,-12 5 0,-9 3 0,0-2 0,-46 13 0,-1 1 0,53-17 0,-1 0 0,0-1 0,0-1 0,-34 3 0,-88-4 0,121-3 0,-1 1 0,1 2 0,0 0 0,-33 11 0,130-11 0,304-5 0,-390 0 0,0-1 0,0 1 0,-14-6 0,-10-1 0,-69-10 0,0 5 0,-188 1 0,230 11 0,36-1 0,0 2 0,0 1 0,-44 7 0,52 1 0,17-5 0,12-5 0,24-8 0,-2-1 0,1-1 0,-2-2 0,41-22 0,-47 22 0,-13 7 0,0 0 0,-1-1 0,0-1 0,0 0 0,12-10 0,-22 16 0,0 0 0,0 0 0,0 0 0,0 0 0,-1-1 0,1 1 0,-1-1 0,1 1 0,-1-1 0,0 1 0,0-1 0,0 0 0,0 1 0,0-1 0,-1 0 0,1 0 0,-1 0 0,0 0 0,0 1 0,0-1 0,0 0 0,0 0 0,-1 0 0,1 0 0,-1 0 0,0 1 0,0-1 0,0 0 0,0 1 0,0-1 0,-2-3 0,-6-8 0,-1 0 0,0 0 0,-1 1 0,0 0 0,-16-14 0,-71-53 0,39 34 0,38 28 0,-2 1 0,0 1 0,0 2 0,-30-14 0,38 21 0,-1 1 0,1 1 0,-1 0 0,-1 1 0,1 1 0,-1 1 0,1 0 0,-22 1 0,13 3 0,0 1 0,-46 11 0,7 0 0,214-12 0,-108-7 0,0-2 0,-1-2 0,-1-2 0,78-32 0,-101 37 0,-16 6 0,0 0 0,-1 0 0,1-1 0,-1 1 0,1 0 0,0 0 0,-1 0 0,1 0 0,-1-1 0,1 1 0,-1 0 0,1 0 0,-1-1 0,1 1 0,-1 0 0,1-1 0,-1 1 0,0-1 0,1 1 0,-1 0 0,1-1 0,-1 1 0,0-1 0,1 1 0,-1-2 0,-14-1 0,-29 3 0,-53 13 0,2 4 0,-143 45 0,150-37 0,5-4 0,-127 41 0,201-59 0,1 0 0,0 0 0,0 0 0,0 1 0,0 0 0,1 0 0,0 1 0,-9 7 0,14-11 0,0 1 0,0-1 0,0 0 0,0 1 0,1-1 0,-1 1 0,0-1 0,1 0 0,-1 1 0,0 0 0,1-1 0,0 1 0,-1-1 0,1 1 0,0 0 0,0-1 0,0 4 0,1-3 0,-1 1 0,1-1 0,0 1 0,0-1 0,0 0 0,1 0 0,-1 1 0,0-1 0,1 0 0,0 0 0,-1 0 0,1 0 0,0-1 0,4 4 0,3 2 0,0-1 0,1 0 0,0 0 0,0-1 0,1 0 0,-1-1 0,1-1 0,0 1 0,11 1 0,19 2 0,47 2 0,-58-7 0,663 28 0,-658-29 0,-18-1 0,0 0 0,20-3 0,-37 3-31,1 0 0,-1 1 0,1-1 0,-1 0 0,1 0 0,-1 0 0,1 0 0,-1 0 0,1 0 0,-1-1 0,0 1 0,1 0 0,-1 0 0,1 0 0,-1 0 0,1 0 0,-1-1 0,0 1 0,1 0 0,-1 0 0,0-1 0,1 1 0,-1 0 0,0-1-1,1 1 1,-1 0 0,0-1 0,1 1 0,-1 0 0,0-1 0,0 1 0,0-1 0,1 1 0,-1 0 0,0-1 0,0 1 0,0-1 0,0 1 0,0-1 0,0 1 0,0 0 0,0-1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77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6073" y="2776180"/>
            <a:ext cx="7211854" cy="1380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Modern Trends with AI Technologies in 2025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966073" y="4570333"/>
            <a:ext cx="7211854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Exploring the transformative wave of artificial intelligence reshaping our world</a:t>
            </a:r>
            <a:endParaRPr lang="en-US" sz="21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78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6073" y="3497104"/>
            <a:ext cx="8281273" cy="1035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150"/>
              </a:lnSpc>
              <a:buNone/>
            </a:pPr>
            <a:r>
              <a:rPr lang="en-US" sz="6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Future is Now</a:t>
            </a:r>
            <a:endParaRPr lang="en-US" sz="6500" dirty="0"/>
          </a:p>
        </p:txBody>
      </p:sp>
      <p:sp>
        <p:nvSpPr>
          <p:cNvPr id="4" name="Shape 1"/>
          <p:cNvSpPr/>
          <p:nvPr/>
        </p:nvSpPr>
        <p:spPr>
          <a:xfrm>
            <a:off x="966073" y="4842629"/>
            <a:ext cx="465773" cy="465773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38776" y="4913709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Strategic Imperative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38776" y="5296614"/>
            <a:ext cx="3387566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is no longer optional—it's essential for competitive advantage in the modern economy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285065" y="4842629"/>
            <a:ext cx="465773" cy="465773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57768" y="4913709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Rapid Evolution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57768" y="5296614"/>
            <a:ext cx="3387566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From generative AI to agentic AI, technology advances are reshaping entire industries at unprecedented speed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04058" y="4842629"/>
            <a:ext cx="465773" cy="465773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76761" y="4913709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Investment Priority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276761" y="5296614"/>
            <a:ext cx="3387566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Leaders must invest in talent, infrastructure, and ethical frameworks to harness AI's transformative potential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76588" y="6756083"/>
            <a:ext cx="1238773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AI-powered future is here — are you ready to lead the change?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66073" y="6523196"/>
            <a:ext cx="22860" cy="797004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AFE7F1-848A-E4B5-2D43-DBEC9B139E54}"/>
              </a:ext>
            </a:extLst>
          </p:cNvPr>
          <p:cNvSpPr/>
          <p:nvPr/>
        </p:nvSpPr>
        <p:spPr>
          <a:xfrm>
            <a:off x="12738776" y="7610357"/>
            <a:ext cx="1828800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3663" y="752475"/>
            <a:ext cx="7229475" cy="1230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AI Revolution: From Novelty to Necessity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443663" y="2475309"/>
            <a:ext cx="2204680" cy="812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350"/>
              </a:lnSpc>
              <a:buNone/>
            </a:pPr>
            <a:r>
              <a:rPr lang="en-US" sz="6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700%</a:t>
            </a:r>
            <a:endParaRPr lang="en-US" sz="6350" dirty="0"/>
          </a:p>
        </p:txBody>
      </p:sp>
      <p:sp>
        <p:nvSpPr>
          <p:cNvPr id="5" name="Text 2"/>
          <p:cNvSpPr/>
          <p:nvPr/>
        </p:nvSpPr>
        <p:spPr>
          <a:xfrm>
            <a:off x="6443663" y="3595092"/>
            <a:ext cx="2204680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Search Growth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43663" y="4050268"/>
            <a:ext cx="2204680" cy="1574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Surge in generative AI searches from 2022 to 2023 according to McKinsey research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956000" y="2475309"/>
            <a:ext cx="2204680" cy="812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350"/>
              </a:lnSpc>
              <a:buNone/>
            </a:pPr>
            <a:r>
              <a:rPr lang="en-US" sz="6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74%</a:t>
            </a:r>
            <a:endParaRPr lang="en-US" sz="6350" dirty="0"/>
          </a:p>
        </p:txBody>
      </p:sp>
      <p:sp>
        <p:nvSpPr>
          <p:cNvPr id="8" name="Text 5"/>
          <p:cNvSpPr/>
          <p:nvPr/>
        </p:nvSpPr>
        <p:spPr>
          <a:xfrm>
            <a:off x="8956000" y="3595092"/>
            <a:ext cx="2204680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Enterprise Adoption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956000" y="4050268"/>
            <a:ext cx="2204680" cy="1574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Organizations have deployed generative AI use cases according to Gallup/ETR 2024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1468338" y="2475309"/>
            <a:ext cx="2204799" cy="812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350"/>
              </a:lnSpc>
              <a:buNone/>
            </a:pPr>
            <a:r>
              <a:rPr lang="en-US" sz="6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3pts</a:t>
            </a:r>
            <a:endParaRPr lang="en-US" sz="6350" dirty="0"/>
          </a:p>
        </p:txBody>
      </p:sp>
      <p:sp>
        <p:nvSpPr>
          <p:cNvPr id="11" name="Text 8"/>
          <p:cNvSpPr/>
          <p:nvPr/>
        </p:nvSpPr>
        <p:spPr>
          <a:xfrm>
            <a:off x="11468338" y="3595092"/>
            <a:ext cx="2204799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Productivity Gain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468338" y="4050268"/>
            <a:ext cx="2204799" cy="196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Improvement in white-collar worker productivity driven by AI adoption per IDC/Bloomberg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443663" y="6295787"/>
            <a:ext cx="7229475" cy="1181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artificial intelligence landscape has evolved from experimental technology to business-critical infrastructure, fundamentally changing how organizations operate and compete.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4EF33FA-0191-3BA6-990A-8DD28E5C47C8}"/>
                  </a:ext>
                </a:extLst>
              </p14:cNvPr>
              <p14:cNvContentPartPr/>
              <p14:nvPr/>
            </p14:nvContentPartPr>
            <p14:xfrm>
              <a:off x="12935318" y="7894203"/>
              <a:ext cx="612360" cy="68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4EF33FA-0191-3BA6-990A-8DD28E5C47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81678" y="7786563"/>
                <a:ext cx="7200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04870EF-96A2-6C1F-91F5-2679144A4513}"/>
                  </a:ext>
                </a:extLst>
              </p14:cNvPr>
              <p14:cNvContentPartPr/>
              <p14:nvPr/>
            </p14:nvContentPartPr>
            <p14:xfrm>
              <a:off x="13410518" y="7939563"/>
              <a:ext cx="4680" cy="7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04870EF-96A2-6C1F-91F5-2679144A45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56518" y="7831923"/>
                <a:ext cx="1123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63D5F84-4E9D-A88A-34D4-E42F7DB6547B}"/>
                  </a:ext>
                </a:extLst>
              </p14:cNvPr>
              <p14:cNvContentPartPr/>
              <p14:nvPr/>
            </p14:nvContentPartPr>
            <p14:xfrm>
              <a:off x="13046198" y="7898883"/>
              <a:ext cx="628200" cy="95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63D5F84-4E9D-A88A-34D4-E42F7DB654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92558" y="7790883"/>
                <a:ext cx="7358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EFDCE59-D74D-5CB5-9C33-64B62DE6DFDF}"/>
                  </a:ext>
                </a:extLst>
              </p14:cNvPr>
              <p14:cNvContentPartPr/>
              <p14:nvPr/>
            </p14:nvContentPartPr>
            <p14:xfrm>
              <a:off x="12877358" y="7597923"/>
              <a:ext cx="1562760" cy="521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EFDCE59-D74D-5CB5-9C33-64B62DE6DF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14718" y="7535283"/>
                <a:ext cx="168840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8F99A21-03CF-D184-7FA1-AEEC1DB0A609}"/>
                  </a:ext>
                </a:extLst>
              </p14:cNvPr>
              <p14:cNvContentPartPr/>
              <p14:nvPr/>
            </p14:nvContentPartPr>
            <p14:xfrm>
              <a:off x="13821278" y="7716003"/>
              <a:ext cx="700200" cy="2462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8F99A21-03CF-D184-7FA1-AEEC1DB0A6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758638" y="7653363"/>
                <a:ext cx="825840" cy="37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780931"/>
            <a:ext cx="8090059" cy="517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Generative AI: Expanding Capabilities and Applications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966073" y="1815941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Massive Context Windows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66073" y="2281595"/>
            <a:ext cx="6096595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Large language models have dramatically expanded their context windows from 100K to 2 million tokens between 2023-24, enabling unprecedented understanding of complex, lengthy documents and conversations.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66073" y="3482221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Multimodal Processing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66073" y="3947874"/>
            <a:ext cx="6096595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Modern AI systems seamlessly process text, images, audio, and video simultaneously, creating richer, more intuitive user experiences across platforms.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471" y="1841897"/>
            <a:ext cx="4572357" cy="2611874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73" y="5360670"/>
            <a:ext cx="517565" cy="5175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42361" y="5483543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Customer Chatbots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742361" y="5866448"/>
            <a:ext cx="544341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Intelligent conversational AI delivering personalized customer support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502" y="5360670"/>
            <a:ext cx="517565" cy="51756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220789" y="5483543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Ad Generation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8220789" y="5866448"/>
            <a:ext cx="544353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Automated creation of compelling marketing content and campaigns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073" y="6611660"/>
            <a:ext cx="517565" cy="51756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742361" y="6734532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Drug Discovery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742361" y="7117437"/>
            <a:ext cx="544341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Accelerated pharmaceutical research and development processes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502" y="6611660"/>
            <a:ext cx="517565" cy="51756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220789" y="6734532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Creative Content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8220789" y="7117437"/>
            <a:ext cx="544353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AI-powered tools for artistic and creative expression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6DB30D-FD14-83BD-CADA-4087F6196D7D}"/>
              </a:ext>
            </a:extLst>
          </p:cNvPr>
          <p:cNvSpPr/>
          <p:nvPr/>
        </p:nvSpPr>
        <p:spPr>
          <a:xfrm>
            <a:off x="12749927" y="7610357"/>
            <a:ext cx="1828800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6073" y="856893"/>
            <a:ext cx="7211854" cy="1035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Rise of Agentic AI: AI That Acts Autonomously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966073" y="2202537"/>
            <a:ext cx="7211854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2025 marks a pivotal shift from AI as an assistant to AI as an autonomous agent. These intelligent systems don't just respond to requests—they proactively work toward achieving complex goals.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73" y="3429119"/>
            <a:ext cx="1035129" cy="12421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08133" y="3636050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Goal-Oriented Action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2208133" y="4018955"/>
            <a:ext cx="59697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agents that help achieve objectives, not just complete individual tasks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73" y="4671298"/>
            <a:ext cx="1035129" cy="124217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08133" y="4878229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Complex Workflows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2208133" y="5261134"/>
            <a:ext cx="59697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Managing intricate processes from HR queries to supply chain management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073" y="5913477"/>
            <a:ext cx="1035129" cy="145923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08133" y="6120408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Strategic Transformation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2208133" y="6503313"/>
            <a:ext cx="5969794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Businesses evolving from productivity tools to transformative decision-making aids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D48E94-5E36-F1A4-6C9D-5C2999222919}"/>
              </a:ext>
            </a:extLst>
          </p:cNvPr>
          <p:cNvSpPr/>
          <p:nvPr/>
        </p:nvSpPr>
        <p:spPr>
          <a:xfrm>
            <a:off x="9144000" y="7705493"/>
            <a:ext cx="5486400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763905"/>
            <a:ext cx="8112800" cy="517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Reasoning and Custom Silicon: Powering Smarter AI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966073" y="1798915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Human-Like Logic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66073" y="2264569"/>
            <a:ext cx="741687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reasoning capabilities enable models to solve complex problems using human-like logical processes, marking a significant leap from pattern recognition to genuine understanding.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66073" y="3133963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Specialized Hardware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66073" y="3599617"/>
            <a:ext cx="741687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Custom silicon chips (ASICs) designed specifically for AI workloads dramatically improve efficiency and performance while reducing energy consumption.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6073" y="4469011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Edge AI Growth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66073" y="4934664"/>
            <a:ext cx="741687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Real-time processing demands drive adoption of specialized hardware, bringing AI capabilities directly to devices and reducing latency.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36" y="1824871"/>
            <a:ext cx="3582114" cy="2209681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636" y="4267438"/>
            <a:ext cx="3582114" cy="29652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EC36E6-5026-9F6C-1928-12109782A834}"/>
              </a:ext>
            </a:extLst>
          </p:cNvPr>
          <p:cNvSpPr/>
          <p:nvPr/>
        </p:nvSpPr>
        <p:spPr>
          <a:xfrm>
            <a:off x="12749927" y="7610357"/>
            <a:ext cx="1828800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46653"/>
            <a:ext cx="9274254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Multimodal AI: The Future of Intuitive Interaction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2188488" y="2321719"/>
            <a:ext cx="2622352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Visual Analysis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966073" y="2806779"/>
            <a:ext cx="3844766" cy="839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Processing and understanding images, charts, and visual data</a:t>
            </a:r>
            <a:endParaRPr lang="en-US" sz="2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103" y="2026682"/>
            <a:ext cx="4222075" cy="42220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117" y="2683431"/>
            <a:ext cx="392311" cy="4904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19442" y="2321719"/>
            <a:ext cx="2622352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Text Generation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819442" y="2806779"/>
            <a:ext cx="3844885" cy="839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Creating written content, reports, and documentation</a:t>
            </a:r>
            <a:endParaRPr lang="en-US" sz="2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103" y="2026682"/>
            <a:ext cx="4222075" cy="42220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827" y="3042642"/>
            <a:ext cx="392311" cy="4904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19442" y="4629388"/>
            <a:ext cx="2622352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Voice Conversations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819442" y="5114449"/>
            <a:ext cx="3844885" cy="839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Natural speech interaction and audio processing</a:t>
            </a:r>
            <a:endParaRPr lang="en-US" sz="2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4103" y="2026682"/>
            <a:ext cx="4222075" cy="42220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8615" y="5101352"/>
            <a:ext cx="392311" cy="49041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88488" y="4629388"/>
            <a:ext cx="2622352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Video Understanding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966073" y="5114449"/>
            <a:ext cx="3844766" cy="839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Analyzing motion, context, and temporal information</a:t>
            </a:r>
            <a:endParaRPr lang="en-US" sz="20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4103" y="2026682"/>
            <a:ext cx="4222075" cy="42220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9905" y="4742140"/>
            <a:ext cx="392311" cy="49041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66073" y="6543675"/>
            <a:ext cx="12698254" cy="839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systems now integrate multiple data types for richer understanding and output, as noted by Stanford HAI. This integration enhances accessibility and personalization in AI-powered applications, creating more natural and intuitive user experiences.</a:t>
            </a:r>
            <a:endParaRPr lang="en-US" sz="2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3D647B-20D5-C87C-A026-57CBD070B198}"/>
              </a:ext>
            </a:extLst>
          </p:cNvPr>
          <p:cNvSpPr/>
          <p:nvPr/>
        </p:nvSpPr>
        <p:spPr>
          <a:xfrm>
            <a:off x="12749927" y="7610357"/>
            <a:ext cx="1828800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473" y="1351717"/>
            <a:ext cx="7076003" cy="586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Industry Adoption &amp; Strategic Importance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52473" y="2290167"/>
            <a:ext cx="3488650" cy="2044541"/>
          </a:xfrm>
          <a:prstGeom prst="roundRect">
            <a:avLst>
              <a:gd name="adj" fmla="val 482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94646" y="2532340"/>
            <a:ext cx="2346365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Market Growth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694646" y="2966323"/>
            <a:ext cx="3004304" cy="112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market projected to exceed </a:t>
            </a:r>
            <a:r>
              <a:rPr lang="en-US" sz="18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$800 billion by 2030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according to Statista projections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10175677" y="2290167"/>
            <a:ext cx="3488650" cy="2044541"/>
          </a:xfrm>
          <a:prstGeom prst="roundRect">
            <a:avLst>
              <a:gd name="adj" fmla="val 482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7850" y="2532340"/>
            <a:ext cx="2346365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AGI Race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417850" y="2966323"/>
            <a:ext cx="3004304" cy="112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Governments and corporations competing to develop </a:t>
            </a:r>
            <a:r>
              <a:rPr lang="en-US" sz="18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Artificial General Intelligence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452473" y="4569262"/>
            <a:ext cx="7211854" cy="1293733"/>
          </a:xfrm>
          <a:prstGeom prst="roundRect">
            <a:avLst>
              <a:gd name="adj" fmla="val 761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94646" y="4811435"/>
            <a:ext cx="2346365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Startup Leadership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694646" y="5245418"/>
            <a:ext cx="6727507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81% startup adoption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vs. 61% large enterprises driving innovation forward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452473" y="6126956"/>
            <a:ext cx="7211854" cy="75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competitive landscape reveals that smaller, more agile organizations are leading AI adoption, while the race for AGI intensifies among global technology leaders.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36017-4092-1E5C-DCBF-72521557F8D9}"/>
              </a:ext>
            </a:extLst>
          </p:cNvPr>
          <p:cNvSpPr/>
          <p:nvPr/>
        </p:nvSpPr>
        <p:spPr>
          <a:xfrm>
            <a:off x="12749927" y="7610357"/>
            <a:ext cx="1828800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747" y="651986"/>
            <a:ext cx="3551277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in Everyday Life and Business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47" y="1441728"/>
            <a:ext cx="4093250" cy="23024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9747" y="3917513"/>
            <a:ext cx="1541145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Workplace Integration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829747" y="4264104"/>
            <a:ext cx="6297454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Nearly </a:t>
            </a:r>
            <a:r>
              <a:rPr lang="en-US" sz="12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70% of Fortune 500 workers</a:t>
            </a: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use AI tools like Microsoft 365 Copilot for routine tasks, fundamentally changing how business gets done.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820" y="1441728"/>
            <a:ext cx="4093250" cy="4093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0820" y="5708333"/>
            <a:ext cx="1541145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Consumer Innovation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10820" y="6054923"/>
            <a:ext cx="6297454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AI-powered drawing assist tools and creative aids are entering consumer devices, with features like Samsung One UI 7 democratizing creative capabilities.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29747" y="6859786"/>
            <a:ext cx="154067" cy="192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01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829747" y="7098744"/>
            <a:ext cx="4220885" cy="2286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1" name="Text 7"/>
          <p:cNvSpPr/>
          <p:nvPr/>
        </p:nvSpPr>
        <p:spPr>
          <a:xfrm>
            <a:off x="829747" y="7221498"/>
            <a:ext cx="1541145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Task Automation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829747" y="7506414"/>
            <a:ext cx="422088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handles routine administrative work, freeing human creativity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5204698" y="6859786"/>
            <a:ext cx="154067" cy="192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4" name="Shape 10"/>
          <p:cNvSpPr/>
          <p:nvPr/>
        </p:nvSpPr>
        <p:spPr>
          <a:xfrm>
            <a:off x="5204698" y="7098744"/>
            <a:ext cx="4220885" cy="2286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5" name="Text 11"/>
          <p:cNvSpPr/>
          <p:nvPr/>
        </p:nvSpPr>
        <p:spPr>
          <a:xfrm>
            <a:off x="5204698" y="7221498"/>
            <a:ext cx="1541145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Process Management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5204698" y="7506414"/>
            <a:ext cx="422088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Autonomous agents manage complex business workflows end-to-end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9579650" y="6859786"/>
            <a:ext cx="154067" cy="192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8" name="Shape 14"/>
          <p:cNvSpPr/>
          <p:nvPr/>
        </p:nvSpPr>
        <p:spPr>
          <a:xfrm>
            <a:off x="9579650" y="7098744"/>
            <a:ext cx="4220885" cy="2286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9" name="Text 15"/>
          <p:cNvSpPr/>
          <p:nvPr/>
        </p:nvSpPr>
        <p:spPr>
          <a:xfrm>
            <a:off x="9579650" y="7221498"/>
            <a:ext cx="1541145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Creative Enhancement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9579650" y="7506414"/>
            <a:ext cx="422088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augments human creativity with intelligent assistance tools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989580-6583-E46D-0157-EC7DA436A15C}"/>
              </a:ext>
            </a:extLst>
          </p:cNvPr>
          <p:cNvSpPr/>
          <p:nvPr/>
        </p:nvSpPr>
        <p:spPr>
          <a:xfrm>
            <a:off x="12890809" y="7752873"/>
            <a:ext cx="1687917" cy="381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6073" y="816531"/>
            <a:ext cx="5694402" cy="517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Challenges and Ethical Considerations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966073" y="1644610"/>
            <a:ext cx="3502462" cy="2498646"/>
          </a:xfrm>
          <a:prstGeom prst="roundRect">
            <a:avLst>
              <a:gd name="adj" fmla="val 4391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43213" y="1644610"/>
            <a:ext cx="91440" cy="2498646"/>
          </a:xfrm>
          <a:prstGeom prst="roundRect">
            <a:avLst>
              <a:gd name="adj" fmla="val 95094"/>
            </a:avLst>
          </a:prstGeom>
          <a:solidFill>
            <a:srgbClr val="CCCCCC"/>
          </a:solidFill>
          <a:ln/>
        </p:spPr>
      </p:sp>
      <p:sp>
        <p:nvSpPr>
          <p:cNvPr id="6" name="Text 3"/>
          <p:cNvSpPr/>
          <p:nvPr/>
        </p:nvSpPr>
        <p:spPr>
          <a:xfrm>
            <a:off x="1264444" y="1874401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Energy Sustainability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64444" y="2257306"/>
            <a:ext cx="2974300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Energy demands and efficient computing remain critical for sustainable AI growth, requiring innovative cooling and processing solutions.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465" y="1644610"/>
            <a:ext cx="3502462" cy="2498646"/>
          </a:xfrm>
          <a:prstGeom prst="roundRect">
            <a:avLst>
              <a:gd name="adj" fmla="val 4391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2605" y="1644610"/>
            <a:ext cx="91440" cy="2498646"/>
          </a:xfrm>
          <a:prstGeom prst="roundRect">
            <a:avLst>
              <a:gd name="adj" fmla="val 95094"/>
            </a:avLst>
          </a:prstGeom>
          <a:solidFill>
            <a:srgbClr val="CCCCCC"/>
          </a:solidFill>
          <a:ln/>
        </p:spPr>
      </p:sp>
      <p:sp>
        <p:nvSpPr>
          <p:cNvPr id="10" name="Text 7"/>
          <p:cNvSpPr/>
          <p:nvPr/>
        </p:nvSpPr>
        <p:spPr>
          <a:xfrm>
            <a:off x="4973836" y="1874401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Transparency Imperative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973836" y="2257306"/>
            <a:ext cx="2974300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explainability and transparency are becoming key innovation currencies as stakeholders demand accountability.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6073" y="4350187"/>
            <a:ext cx="3502462" cy="2167414"/>
          </a:xfrm>
          <a:prstGeom prst="roundRect">
            <a:avLst>
              <a:gd name="adj" fmla="val 5063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43213" y="4350187"/>
            <a:ext cx="91440" cy="2167414"/>
          </a:xfrm>
          <a:prstGeom prst="roundRect">
            <a:avLst>
              <a:gd name="adj" fmla="val 95094"/>
            </a:avLst>
          </a:prstGeom>
          <a:solidFill>
            <a:srgbClr val="CCCCCC"/>
          </a:solidFill>
          <a:ln/>
        </p:spPr>
      </p:sp>
      <p:sp>
        <p:nvSpPr>
          <p:cNvPr id="14" name="Text 11"/>
          <p:cNvSpPr/>
          <p:nvPr/>
        </p:nvSpPr>
        <p:spPr>
          <a:xfrm>
            <a:off x="1264444" y="4579977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Ethical Debates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64444" y="4962882"/>
            <a:ext cx="2974300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Concerns over AI neutrality and misuse spark ongoing debates, highlighted by controversies like Elon Musk's Grok chatbot.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66073" y="6750487"/>
            <a:ext cx="7211854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As AI becomes more powerful and pervasive, addressing these challenges becomes essential for sustainable and responsible development.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74F90A-2919-ACD1-08DB-4D566CBF06B5}"/>
              </a:ext>
            </a:extLst>
          </p:cNvPr>
          <p:cNvSpPr/>
          <p:nvPr/>
        </p:nvSpPr>
        <p:spPr>
          <a:xfrm>
            <a:off x="12749927" y="7610357"/>
            <a:ext cx="1828800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771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Patrick Hand</vt:lpstr>
      <vt:lpstr>Arial</vt:lpstr>
      <vt:lpstr>Patrick Hand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Wrong Fang</cp:lastModifiedBy>
  <cp:revision>4</cp:revision>
  <dcterms:created xsi:type="dcterms:W3CDTF">2025-09-15T06:14:19Z</dcterms:created>
  <dcterms:modified xsi:type="dcterms:W3CDTF">2025-09-15T06:31:06Z</dcterms:modified>
</cp:coreProperties>
</file>